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70" r:id="rId5"/>
    <p:sldId id="271" r:id="rId6"/>
    <p:sldId id="276" r:id="rId7"/>
    <p:sldId id="266" r:id="rId8"/>
    <p:sldId id="267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>
      <p:cViewPr varScale="1">
        <p:scale>
          <a:sx n="107" d="100"/>
          <a:sy n="107" d="100"/>
        </p:scale>
        <p:origin x="552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413">
              <a:schemeClr val="tx2"/>
            </a:gs>
            <a:gs pos="18000">
              <a:schemeClr val="tx2"/>
            </a:gs>
            <a:gs pos="23000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B5E2-2882-4A3D-8101-620E87623ED6}" type="datetimeFigureOut">
              <a:rPr lang="nl-NL" smtClean="0"/>
              <a:pPr/>
              <a:t>8-1-2017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F997B-158B-4C43-9C69-8968BAF77D6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a57T8OLRz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JsgfnO6kc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44080" y="116632"/>
            <a:ext cx="7772400" cy="1470025"/>
          </a:xfrm>
        </p:spPr>
        <p:txBody>
          <a:bodyPr/>
          <a:lstStyle/>
          <a:p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age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Greeks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Romans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215680" y="1196752"/>
            <a:ext cx="6400800" cy="1752600"/>
          </a:xfrm>
        </p:spPr>
        <p:txBody>
          <a:bodyPr/>
          <a:lstStyle/>
          <a:p>
            <a:r>
              <a:rPr lang="nl-NL" dirty="0" smtClean="0"/>
              <a:t>3.5 </a:t>
            </a:r>
            <a:r>
              <a:rPr lang="nl-NL" dirty="0" err="1" smtClean="0"/>
              <a:t>Romanisation</a:t>
            </a:r>
            <a:endParaRPr lang="nl-NL" dirty="0"/>
          </a:p>
        </p:txBody>
      </p:sp>
      <p:pic>
        <p:nvPicPr>
          <p:cNvPr id="4" name="Picture 2" descr="http://paspoort.groenehart.nl/thumbs/large/files/image/cceb8baed80c4695b14c4eb720df81e6e89a9ef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360" y="1988840"/>
            <a:ext cx="571500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34" y="0"/>
            <a:ext cx="8229600" cy="1143000"/>
          </a:xfrm>
        </p:spPr>
        <p:txBody>
          <a:bodyPr/>
          <a:lstStyle/>
          <a:p>
            <a:pPr algn="l"/>
            <a:r>
              <a:rPr lang="nl-NL" dirty="0" err="1" smtClean="0">
                <a:solidFill>
                  <a:schemeClr val="bg1"/>
                </a:solidFill>
              </a:rPr>
              <a:t>Lesson</a:t>
            </a:r>
            <a:r>
              <a:rPr lang="nl-NL" dirty="0" smtClean="0">
                <a:solidFill>
                  <a:schemeClr val="bg1"/>
                </a:solidFill>
              </a:rPr>
              <a:t> Plan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32896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Introduction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err="1" smtClean="0">
                <a:solidFill>
                  <a:schemeClr val="bg1"/>
                </a:solidFill>
              </a:rPr>
              <a:t>Lesson</a:t>
            </a:r>
            <a:r>
              <a:rPr lang="nl-NL" b="1" i="1" dirty="0" smtClean="0">
                <a:solidFill>
                  <a:schemeClr val="bg1"/>
                </a:solidFill>
              </a:rPr>
              <a:t> </a:t>
            </a:r>
            <a:r>
              <a:rPr lang="nl-NL" b="1" i="1" dirty="0">
                <a:solidFill>
                  <a:schemeClr val="bg1"/>
                </a:solidFill>
              </a:rPr>
              <a:t>plan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bg1"/>
                </a:solidFill>
              </a:rPr>
              <a:t>The </a:t>
            </a:r>
            <a:r>
              <a:rPr lang="nl-NL" dirty="0" err="1">
                <a:solidFill>
                  <a:schemeClr val="bg1"/>
                </a:solidFill>
              </a:rPr>
              <a:t>Question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Recap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Romanisation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Recap</a:t>
            </a:r>
            <a:r>
              <a:rPr lang="nl-NL" dirty="0" smtClean="0">
                <a:solidFill>
                  <a:schemeClr val="bg1"/>
                </a:solidFill>
              </a:rPr>
              <a:t> (</a:t>
            </a:r>
            <a:r>
              <a:rPr lang="nl-NL" dirty="0" err="1" smtClean="0">
                <a:solidFill>
                  <a:schemeClr val="bg1"/>
                </a:solidFill>
              </a:rPr>
              <a:t>notes</a:t>
            </a:r>
            <a:r>
              <a:rPr lang="nl-NL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Homework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>
                <a:solidFill>
                  <a:schemeClr val="bg1"/>
                </a:solidFill>
              </a:rPr>
              <a:t>Ending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502922"/>
            <a:ext cx="3219450" cy="1743075"/>
          </a:xfrm>
          <a:prstGeom prst="rect">
            <a:avLst/>
          </a:prstGeom>
        </p:spPr>
      </p:pic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855640" y="1700808"/>
            <a:ext cx="6228184" cy="4680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err="1">
                <a:solidFill>
                  <a:schemeClr val="accent3">
                    <a:lumMod val="50000"/>
                  </a:schemeClr>
                </a:solidFill>
              </a:rPr>
              <a:t>Welcome</a:t>
            </a:r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 Magister</a:t>
            </a:r>
          </a:p>
          <a:p>
            <a:r>
              <a:rPr lang="nl-NL" b="1" i="1" dirty="0" err="1">
                <a:solidFill>
                  <a:schemeClr val="accent3">
                    <a:lumMod val="50000"/>
                  </a:schemeClr>
                </a:solidFill>
              </a:rPr>
              <a:t>Lesson</a:t>
            </a:r>
            <a:r>
              <a:rPr lang="nl-NL" b="1" i="1" dirty="0">
                <a:solidFill>
                  <a:schemeClr val="accent3">
                    <a:lumMod val="50000"/>
                  </a:schemeClr>
                </a:solidFill>
              </a:rPr>
              <a:t> plan</a:t>
            </a:r>
          </a:p>
          <a:p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nl-NL" dirty="0" err="1">
                <a:solidFill>
                  <a:schemeClr val="accent3">
                    <a:lumMod val="50000"/>
                  </a:schemeClr>
                </a:solidFill>
              </a:rPr>
              <a:t>Question</a:t>
            </a:r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dirty="0" err="1">
                <a:solidFill>
                  <a:schemeClr val="accent3">
                    <a:lumMod val="50000"/>
                  </a:schemeClr>
                </a:solidFill>
              </a:rPr>
              <a:t>today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dirty="0" err="1">
                <a:solidFill>
                  <a:schemeClr val="accent3">
                    <a:lumMod val="50000"/>
                  </a:schemeClr>
                </a:solidFill>
              </a:rPr>
              <a:t>Recap</a:t>
            </a:r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– 3.4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Romanisation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Recap</a:t>
            </a:r>
            <a:r>
              <a:rPr lang="nl-NL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nl-NL" dirty="0" err="1">
                <a:solidFill>
                  <a:schemeClr val="accent3">
                    <a:lumMod val="50000"/>
                  </a:schemeClr>
                </a:solidFill>
              </a:rPr>
              <a:t>notes</a:t>
            </a:r>
            <a:r>
              <a:rPr lang="nl-NL" dirty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dirty="0" err="1" smtClean="0">
                <a:solidFill>
                  <a:schemeClr val="accent3">
                    <a:lumMod val="50000"/>
                  </a:schemeClr>
                </a:solidFill>
              </a:rPr>
              <a:t>Homework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dirty="0" err="1">
                <a:solidFill>
                  <a:schemeClr val="accent3">
                    <a:lumMod val="50000"/>
                  </a:schemeClr>
                </a:solidFill>
              </a:rPr>
              <a:t>Ending</a:t>
            </a:r>
            <a:endParaRPr lang="nl-NL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644" y="4489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nl-NL" sz="4000" dirty="0" err="1">
                <a:solidFill>
                  <a:schemeClr val="bg1"/>
                </a:solidFill>
              </a:rPr>
              <a:t>Lesson</a:t>
            </a:r>
            <a:r>
              <a:rPr lang="nl-NL" sz="4000" dirty="0">
                <a:solidFill>
                  <a:schemeClr val="bg1"/>
                </a:solidFill>
              </a:rPr>
              <a:t> Goals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99656" y="2420888"/>
            <a:ext cx="8367360" cy="2016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400" b="1" dirty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nl-NL" sz="2400" b="1" dirty="0" err="1">
                <a:solidFill>
                  <a:schemeClr val="accent3">
                    <a:lumMod val="50000"/>
                  </a:schemeClr>
                </a:solidFill>
              </a:rPr>
              <a:t>question</a:t>
            </a:r>
            <a:r>
              <a:rPr lang="nl-NL" sz="2400" b="1" dirty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400" b="1" dirty="0" err="1">
                <a:solidFill>
                  <a:schemeClr val="accent3">
                    <a:lumMod val="50000"/>
                  </a:schemeClr>
                </a:solidFill>
              </a:rPr>
              <a:t>today</a:t>
            </a:r>
            <a:r>
              <a:rPr lang="nl-NL" sz="2400" b="1" dirty="0">
                <a:solidFill>
                  <a:schemeClr val="accent3">
                    <a:lumMod val="50000"/>
                  </a:schemeClr>
                </a:solidFill>
              </a:rPr>
              <a:t> is:</a:t>
            </a:r>
          </a:p>
          <a:p>
            <a:r>
              <a:rPr lang="nl-NL" sz="2400" dirty="0" smtClean="0">
                <a:solidFill>
                  <a:schemeClr val="accent3">
                    <a:lumMod val="50000"/>
                  </a:schemeClr>
                </a:solidFill>
              </a:rPr>
              <a:t>How </a:t>
            </a:r>
            <a:r>
              <a:rPr lang="nl-NL" sz="2400" dirty="0" err="1" smtClean="0">
                <a:solidFill>
                  <a:schemeClr val="accent3">
                    <a:lumMod val="50000"/>
                  </a:schemeClr>
                </a:solidFill>
              </a:rPr>
              <a:t>did</a:t>
            </a:r>
            <a:r>
              <a:rPr lang="nl-NL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4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400" dirty="0" smtClean="0">
                <a:solidFill>
                  <a:schemeClr val="accent3">
                    <a:lumMod val="50000"/>
                  </a:schemeClr>
                </a:solidFill>
              </a:rPr>
              <a:t> Roman culture spread </a:t>
            </a:r>
            <a:r>
              <a:rPr lang="nl-NL" sz="2400" dirty="0" err="1" smtClean="0">
                <a:solidFill>
                  <a:schemeClr val="accent3">
                    <a:lumMod val="50000"/>
                  </a:schemeClr>
                </a:solidFill>
              </a:rPr>
              <a:t>across</a:t>
            </a:r>
            <a:r>
              <a:rPr lang="nl-NL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4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400" dirty="0" err="1" smtClean="0">
                <a:solidFill>
                  <a:schemeClr val="accent3">
                    <a:lumMod val="50000"/>
                  </a:schemeClr>
                </a:solidFill>
              </a:rPr>
              <a:t>whole</a:t>
            </a:r>
            <a:r>
              <a:rPr lang="nl-NL" sz="2400" dirty="0" smtClean="0">
                <a:solidFill>
                  <a:schemeClr val="accent3">
                    <a:lumMod val="50000"/>
                  </a:schemeClr>
                </a:solidFill>
              </a:rPr>
              <a:t> empire?</a:t>
            </a:r>
            <a:endParaRPr lang="nl-N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4853" y="0"/>
            <a:ext cx="2097147" cy="1819275"/>
          </a:xfrm>
          <a:prstGeom prst="rect">
            <a:avLst/>
          </a:prstGeom>
        </p:spPr>
      </p:pic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32896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Introduction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Lesson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plan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>
                <a:solidFill>
                  <a:schemeClr val="bg1"/>
                </a:solidFill>
              </a:rPr>
              <a:t>The </a:t>
            </a:r>
            <a:r>
              <a:rPr lang="nl-NL" b="1" i="1" dirty="0" err="1">
                <a:solidFill>
                  <a:schemeClr val="bg1"/>
                </a:solidFill>
              </a:rPr>
              <a:t>Question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Recap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Romanisation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Homework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>
                <a:solidFill>
                  <a:schemeClr val="bg1"/>
                </a:solidFill>
              </a:rPr>
              <a:t>Ending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0" y="10299"/>
            <a:ext cx="2880320" cy="8686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sz="4000" dirty="0" err="1" smtClean="0">
                <a:solidFill>
                  <a:schemeClr val="bg1"/>
                </a:solidFill>
              </a:rPr>
              <a:t>Recap</a:t>
            </a:r>
            <a:endParaRPr lang="nl-NL" sz="4000" dirty="0">
              <a:solidFill>
                <a:schemeClr val="bg1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106969" y="2084884"/>
            <a:ext cx="781356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Emperors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 in power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endParaRPr lang="nl-NL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Causes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Professional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Army</a:t>
            </a:r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Caeser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becomes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a dictator</a:t>
            </a:r>
          </a:p>
          <a:p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Caeser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gets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murdered</a:t>
            </a:r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Augustus takes full control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restores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peace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-&gt; </a:t>
            </a:r>
            <a:r>
              <a:rPr lang="nl-NL" sz="2000" b="1" i="1" dirty="0" smtClean="0">
                <a:solidFill>
                  <a:schemeClr val="accent3">
                    <a:lumMod val="50000"/>
                  </a:schemeClr>
                </a:solidFill>
              </a:rPr>
              <a:t>Pax Romana</a:t>
            </a:r>
            <a:endParaRPr lang="nl-NL" sz="2000" b="1" i="1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32896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Introduction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Lesson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plan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bg1"/>
                </a:solidFill>
              </a:rPr>
              <a:t>The </a:t>
            </a:r>
            <a:r>
              <a:rPr lang="nl-NL" dirty="0" err="1">
                <a:solidFill>
                  <a:schemeClr val="bg1"/>
                </a:solidFill>
              </a:rPr>
              <a:t>Question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err="1" smtClean="0">
                <a:solidFill>
                  <a:schemeClr val="bg1"/>
                </a:solidFill>
              </a:rPr>
              <a:t>Recap</a:t>
            </a:r>
            <a:endParaRPr lang="nl-NL" b="1" i="1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Romanisation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Homework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>
                <a:solidFill>
                  <a:schemeClr val="bg1"/>
                </a:solidFill>
              </a:rPr>
              <a:t>Ending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3" name="Actieknop: Film 12">
            <a:hlinkClick r:id="rId2" highlightClick="1"/>
          </p:cNvPr>
          <p:cNvSpPr/>
          <p:nvPr/>
        </p:nvSpPr>
        <p:spPr>
          <a:xfrm>
            <a:off x="438371" y="5301208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463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2711624" y="476672"/>
            <a:ext cx="5832648" cy="8686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dirty="0" err="1" smtClean="0">
                <a:solidFill>
                  <a:schemeClr val="accent3">
                    <a:lumMod val="75000"/>
                  </a:schemeClr>
                </a:solidFill>
              </a:rPr>
              <a:t>Romanisation</a:t>
            </a:r>
            <a:endParaRPr lang="nl-NL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711624" y="1515556"/>
            <a:ext cx="94803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The Roman Culture </a:t>
            </a:r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expands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nl-NL" sz="20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Roman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soldiers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conquered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regions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settled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there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together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with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Roman administrators;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Soldiers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lived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Army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camps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took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wives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in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region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Conquered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people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could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join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Roman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Army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if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they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want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to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become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Roman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Citizens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Rome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builds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temples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public buildings in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existing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towns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Roads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Bathhouses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temple’s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Aquaducts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Romans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who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stayed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behind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started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farming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businesses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employed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local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population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Roman </a:t>
            </a:r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Citizens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nl-NL" sz="20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wives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children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soldiers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got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Civil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Rights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became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Roman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Citizens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Roman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Citizens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had privileges;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Lower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Tax;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Could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claim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higher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positions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Had more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rights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in Court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Actieknop: Film 1">
            <a:hlinkClick r:id="rId2" highlightClick="1"/>
          </p:cNvPr>
          <p:cNvSpPr/>
          <p:nvPr/>
        </p:nvSpPr>
        <p:spPr>
          <a:xfrm>
            <a:off x="438371" y="5301208"/>
            <a:ext cx="1042416" cy="1042416"/>
          </a:xfrm>
          <a:prstGeom prst="actionButtonMov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32896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Introduction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Lesson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plan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bg1"/>
                </a:solidFill>
              </a:rPr>
              <a:t>The </a:t>
            </a:r>
            <a:r>
              <a:rPr lang="nl-NL" dirty="0" err="1">
                <a:solidFill>
                  <a:schemeClr val="bg1"/>
                </a:solidFill>
              </a:rPr>
              <a:t>Question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Recap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err="1" smtClean="0">
                <a:solidFill>
                  <a:schemeClr val="bg1"/>
                </a:solidFill>
              </a:rPr>
              <a:t>Romanisation</a:t>
            </a:r>
            <a:endParaRPr lang="nl-NL" b="1" i="1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Homework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>
                <a:solidFill>
                  <a:schemeClr val="bg1"/>
                </a:solidFill>
              </a:rPr>
              <a:t>Ending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4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2711624" y="476672"/>
            <a:ext cx="5832648" cy="8686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000" dirty="0" err="1" smtClean="0">
                <a:solidFill>
                  <a:schemeClr val="accent3">
                    <a:lumMod val="75000"/>
                  </a:schemeClr>
                </a:solidFill>
              </a:rPr>
              <a:t>Romanisation</a:t>
            </a:r>
            <a:r>
              <a:rPr lang="nl-NL" sz="4000" dirty="0" smtClean="0">
                <a:solidFill>
                  <a:schemeClr val="accent3">
                    <a:lumMod val="75000"/>
                  </a:schemeClr>
                </a:solidFill>
              </a:rPr>
              <a:t> – Roman culture</a:t>
            </a:r>
            <a:endParaRPr lang="nl-NL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2711624" y="1515556"/>
            <a:ext cx="94803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What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 was </a:t>
            </a:r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 Roman culture?</a:t>
            </a:r>
          </a:p>
          <a:p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After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conquest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Greece in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200 B.C.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Romans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copied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much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Greek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style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Think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Architecture,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sculpture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poetry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use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olive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oil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They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also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took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over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Religion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Greek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gods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were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given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Roman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names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Zeus - &gt; Jupiter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Hera -&gt; Juno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Ares -&gt; Mars</a:t>
            </a:r>
          </a:p>
          <a:p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Their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own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 culture:</a:t>
            </a: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Latin, Toga’s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and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use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numerals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Amphitheatres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32896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Introduction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Lesson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plan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bg1"/>
                </a:solidFill>
              </a:rPr>
              <a:t>The </a:t>
            </a:r>
            <a:r>
              <a:rPr lang="nl-NL" dirty="0" err="1">
                <a:solidFill>
                  <a:schemeClr val="bg1"/>
                </a:solidFill>
              </a:rPr>
              <a:t>Question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Recap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err="1" smtClean="0">
                <a:solidFill>
                  <a:schemeClr val="bg1"/>
                </a:solidFill>
              </a:rPr>
              <a:t>Romanisation</a:t>
            </a:r>
            <a:endParaRPr lang="nl-NL" b="1" i="1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Homework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>
                <a:solidFill>
                  <a:schemeClr val="bg1"/>
                </a:solidFill>
              </a:rPr>
              <a:t>Ending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53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Homework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Monique\Dropbox\HRO\Jaar 2\Stage jaar 2\south-park-s13e07c02-morning-announcements-16x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3975" y="3861048"/>
            <a:ext cx="4850657" cy="2725763"/>
          </a:xfrm>
          <a:prstGeom prst="rect">
            <a:avLst/>
          </a:prstGeom>
          <a:noFill/>
        </p:spPr>
      </p:pic>
      <p:sp>
        <p:nvSpPr>
          <p:cNvPr id="7" name="Tekstvak 6"/>
          <p:cNvSpPr txBox="1"/>
          <p:nvPr/>
        </p:nvSpPr>
        <p:spPr>
          <a:xfrm>
            <a:off x="222423" y="5790898"/>
            <a:ext cx="2916632" cy="92333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 b="1" dirty="0" err="1"/>
              <a:t>Homework</a:t>
            </a:r>
            <a:r>
              <a:rPr lang="nl-NL" b="1" dirty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nl-NL" dirty="0"/>
              <a:t> Read and </a:t>
            </a:r>
            <a:r>
              <a:rPr lang="nl-NL" dirty="0" err="1"/>
              <a:t>Learn</a:t>
            </a:r>
            <a:r>
              <a:rPr lang="nl-NL" dirty="0"/>
              <a:t> </a:t>
            </a:r>
            <a:r>
              <a:rPr lang="nl-NL" dirty="0" err="1"/>
              <a:t>Chapter</a:t>
            </a:r>
            <a:r>
              <a:rPr lang="nl-NL" dirty="0"/>
              <a:t> </a:t>
            </a:r>
            <a:r>
              <a:rPr lang="nl-NL" dirty="0" smtClean="0"/>
              <a:t>3.5</a:t>
            </a:r>
            <a:endParaRPr lang="nl-NL" dirty="0"/>
          </a:p>
          <a:p>
            <a:pPr>
              <a:buFont typeface="Arial" pitchFamily="34" charset="0"/>
              <a:buChar char="•"/>
            </a:pPr>
            <a:r>
              <a:rPr lang="nl-NL" dirty="0"/>
              <a:t> Make </a:t>
            </a:r>
            <a:r>
              <a:rPr lang="nl-NL" dirty="0" err="1" smtClean="0"/>
              <a:t>Questions</a:t>
            </a:r>
            <a:r>
              <a:rPr lang="nl-NL" dirty="0" smtClean="0"/>
              <a:t> 3 </a:t>
            </a:r>
            <a:r>
              <a:rPr lang="nl-NL" dirty="0" err="1" smtClean="0"/>
              <a:t>to</a:t>
            </a:r>
            <a:r>
              <a:rPr lang="nl-NL" dirty="0" smtClean="0"/>
              <a:t> 8</a:t>
            </a:r>
            <a:endParaRPr lang="nl-NL" dirty="0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32896" y="2060848"/>
            <a:ext cx="28803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Introduction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Lesson</a:t>
            </a:r>
            <a:r>
              <a:rPr lang="nl-NL" dirty="0" smtClean="0">
                <a:solidFill>
                  <a:schemeClr val="bg1"/>
                </a:solidFill>
              </a:rPr>
              <a:t> </a:t>
            </a:r>
            <a:r>
              <a:rPr lang="nl-NL" dirty="0">
                <a:solidFill>
                  <a:schemeClr val="bg1"/>
                </a:solidFill>
              </a:rPr>
              <a:t>plan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>
                <a:solidFill>
                  <a:schemeClr val="bg1"/>
                </a:solidFill>
              </a:rPr>
              <a:t>The </a:t>
            </a:r>
            <a:r>
              <a:rPr lang="nl-NL" dirty="0" err="1">
                <a:solidFill>
                  <a:schemeClr val="bg1"/>
                </a:solidFill>
              </a:rPr>
              <a:t>Question</a:t>
            </a:r>
            <a:endParaRPr lang="nl-NL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Recap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Worksheet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Finding</a:t>
            </a:r>
            <a:r>
              <a:rPr lang="nl-NL" dirty="0" smtClean="0">
                <a:solidFill>
                  <a:schemeClr val="bg1"/>
                </a:solidFill>
              </a:rPr>
              <a:t> of Rome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Roman </a:t>
            </a:r>
            <a:r>
              <a:rPr lang="nl-NL" dirty="0" err="1" smtClean="0">
                <a:solidFill>
                  <a:schemeClr val="bg1"/>
                </a:solidFill>
              </a:rPr>
              <a:t>Republic</a:t>
            </a:r>
            <a:endParaRPr lang="nl-NL" dirty="0" smtClean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 smtClean="0">
                <a:solidFill>
                  <a:schemeClr val="bg1"/>
                </a:solidFill>
              </a:rPr>
              <a:t>Recap</a:t>
            </a:r>
            <a:r>
              <a:rPr lang="nl-NL" dirty="0" smtClean="0">
                <a:solidFill>
                  <a:schemeClr val="bg1"/>
                </a:solidFill>
              </a:rPr>
              <a:t> (</a:t>
            </a:r>
            <a:r>
              <a:rPr lang="nl-NL" dirty="0" err="1" smtClean="0">
                <a:solidFill>
                  <a:schemeClr val="bg1"/>
                </a:solidFill>
              </a:rPr>
              <a:t>notes</a:t>
            </a:r>
            <a:r>
              <a:rPr lang="nl-NL" dirty="0" smtClean="0">
                <a:solidFill>
                  <a:schemeClr val="bg1"/>
                </a:solidFill>
              </a:rPr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b="1" i="1" dirty="0" err="1" smtClean="0">
                <a:solidFill>
                  <a:schemeClr val="bg1"/>
                </a:solidFill>
              </a:rPr>
              <a:t>Homework</a:t>
            </a:r>
            <a:endParaRPr lang="nl-NL" b="1" i="1" dirty="0">
              <a:solidFill>
                <a:schemeClr val="bg1"/>
              </a:solidFill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nl-NL" dirty="0" err="1">
                <a:solidFill>
                  <a:schemeClr val="bg1"/>
                </a:solidFill>
              </a:rPr>
              <a:t>Ending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2913216" y="1977623"/>
            <a:ext cx="9480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Make </a:t>
            </a:r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questions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 3 </a:t>
            </a:r>
            <a:r>
              <a:rPr lang="nl-NL" sz="2000" b="1" dirty="0" err="1" smtClean="0">
                <a:solidFill>
                  <a:schemeClr val="accent3">
                    <a:lumMod val="50000"/>
                  </a:schemeClr>
                </a:solidFill>
              </a:rPr>
              <a:t>to</a:t>
            </a:r>
            <a:r>
              <a:rPr lang="nl-NL" sz="2000" b="1" dirty="0" smtClean="0">
                <a:solidFill>
                  <a:schemeClr val="accent3">
                    <a:lumMod val="50000"/>
                  </a:schemeClr>
                </a:solidFill>
              </a:rPr>
              <a:t> 8:</a:t>
            </a:r>
            <a:endParaRPr lang="nl-NL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15 minutes</a:t>
            </a:r>
          </a:p>
          <a:p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We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will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discuss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the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anwser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s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nl-NL" sz="2000" dirty="0" err="1" smtClean="0">
                <a:solidFill>
                  <a:schemeClr val="accent3">
                    <a:lumMod val="50000"/>
                  </a:schemeClr>
                </a:solidFill>
              </a:rPr>
              <a:t>after</a:t>
            </a:r>
            <a:r>
              <a:rPr lang="nl-NL" sz="2000" dirty="0" smtClean="0">
                <a:solidFill>
                  <a:schemeClr val="accent3">
                    <a:lumMod val="50000"/>
                  </a:schemeClr>
                </a:solidFill>
              </a:rPr>
              <a:t> 15 minutes.</a:t>
            </a:r>
            <a:endParaRPr lang="nl-NL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>
                <a:solidFill>
                  <a:schemeClr val="accent3">
                    <a:lumMod val="75000"/>
                  </a:schemeClr>
                </a:solidFill>
              </a:rPr>
              <a:t>Ending</a:t>
            </a:r>
            <a:endParaRPr lang="nl-NL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3125516" y="1964757"/>
            <a:ext cx="6084168" cy="16561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sz="2400" b="1" dirty="0" err="1" smtClean="0">
                <a:solidFill>
                  <a:schemeClr val="accent3">
                    <a:lumMod val="50000"/>
                  </a:schemeClr>
                </a:solidFill>
              </a:rPr>
              <a:t>What</a:t>
            </a:r>
            <a:r>
              <a:rPr lang="nl-NL" sz="2400" b="1" dirty="0" smtClean="0">
                <a:solidFill>
                  <a:schemeClr val="accent3">
                    <a:lumMod val="50000"/>
                  </a:schemeClr>
                </a:solidFill>
              </a:rPr>
              <a:t> Sticks?</a:t>
            </a:r>
          </a:p>
          <a:p>
            <a:pPr>
              <a:buNone/>
            </a:pPr>
            <a:endParaRPr lang="nl-NL" sz="2400" b="1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nl-NL" sz="2400" b="1" dirty="0" smtClean="0">
                <a:solidFill>
                  <a:schemeClr val="accent3">
                    <a:lumMod val="50000"/>
                  </a:schemeClr>
                </a:solidFill>
              </a:rPr>
              <a:t>Next </a:t>
            </a:r>
            <a:r>
              <a:rPr lang="nl-NL" sz="2400" b="1" dirty="0">
                <a:solidFill>
                  <a:schemeClr val="accent3">
                    <a:lumMod val="50000"/>
                  </a:schemeClr>
                </a:solidFill>
              </a:rPr>
              <a:t>week: </a:t>
            </a:r>
            <a:r>
              <a:rPr lang="nl-NL" sz="2400" b="1" dirty="0" smtClean="0">
                <a:solidFill>
                  <a:schemeClr val="accent3">
                    <a:lumMod val="50000"/>
                  </a:schemeClr>
                </a:solidFill>
              </a:rPr>
              <a:t>Test </a:t>
            </a:r>
            <a:r>
              <a:rPr lang="nl-NL" sz="2400" b="1" dirty="0" err="1" smtClean="0">
                <a:solidFill>
                  <a:schemeClr val="accent3">
                    <a:lumMod val="50000"/>
                  </a:schemeClr>
                </a:solidFill>
              </a:rPr>
              <a:t>about</a:t>
            </a:r>
            <a:r>
              <a:rPr lang="nl-NL" sz="2400" b="1" dirty="0" smtClean="0">
                <a:solidFill>
                  <a:schemeClr val="accent3">
                    <a:lumMod val="50000"/>
                  </a:schemeClr>
                </a:solidFill>
              </a:rPr>
              <a:t> 3.1 </a:t>
            </a:r>
            <a:r>
              <a:rPr lang="nl-NL" sz="2400" b="1" dirty="0" err="1" smtClean="0">
                <a:solidFill>
                  <a:schemeClr val="accent3">
                    <a:lumMod val="50000"/>
                  </a:schemeClr>
                </a:solidFill>
              </a:rPr>
              <a:t>to</a:t>
            </a:r>
            <a:r>
              <a:rPr lang="nl-NL" sz="2400" b="1" dirty="0" smtClean="0">
                <a:solidFill>
                  <a:schemeClr val="accent3">
                    <a:lumMod val="50000"/>
                  </a:schemeClr>
                </a:solidFill>
              </a:rPr>
              <a:t> 3.5</a:t>
            </a:r>
            <a:endParaRPr lang="nl-NL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378</Words>
  <Application>Microsoft Office PowerPoint</Application>
  <PresentationFormat>Breedbeeld</PresentationFormat>
  <Paragraphs>108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Office-thema</vt:lpstr>
      <vt:lpstr>The age of Greeks and Romans</vt:lpstr>
      <vt:lpstr>Lesson Plan</vt:lpstr>
      <vt:lpstr>Lesson Goals</vt:lpstr>
      <vt:lpstr>PowerPoint-presentatie</vt:lpstr>
      <vt:lpstr>PowerPoint-presentatie</vt:lpstr>
      <vt:lpstr>PowerPoint-presentatie</vt:lpstr>
      <vt:lpstr>Homework</vt:lpstr>
      <vt:lpstr>Ending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century of great change</dc:title>
  <dc:creator>Monique</dc:creator>
  <cp:lastModifiedBy>Paul de Haan</cp:lastModifiedBy>
  <cp:revision>121</cp:revision>
  <dcterms:created xsi:type="dcterms:W3CDTF">2016-08-23T07:40:09Z</dcterms:created>
  <dcterms:modified xsi:type="dcterms:W3CDTF">2017-01-08T18:48:10Z</dcterms:modified>
</cp:coreProperties>
</file>